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3"/>
  </p:notesMasterIdLst>
  <p:handoutMasterIdLst>
    <p:handoutMasterId r:id="rId24"/>
  </p:handoutMasterIdLst>
  <p:sldIdLst>
    <p:sldId id="256" r:id="rId3"/>
    <p:sldId id="257" r:id="rId4"/>
    <p:sldId id="274" r:id="rId5"/>
    <p:sldId id="267" r:id="rId6"/>
    <p:sldId id="275" r:id="rId7"/>
    <p:sldId id="268" r:id="rId8"/>
    <p:sldId id="269" r:id="rId9"/>
    <p:sldId id="261" r:id="rId10"/>
    <p:sldId id="273" r:id="rId11"/>
    <p:sldId id="262" r:id="rId12"/>
    <p:sldId id="263" r:id="rId13"/>
    <p:sldId id="266" r:id="rId14"/>
    <p:sldId id="272" r:id="rId15"/>
    <p:sldId id="271" r:id="rId16"/>
    <p:sldId id="270" r:id="rId17"/>
    <p:sldId id="276" r:id="rId18"/>
    <p:sldId id="278" r:id="rId19"/>
    <p:sldId id="277" r:id="rId20"/>
    <p:sldId id="279" r:id="rId21"/>
    <p:sldId id="280"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274" autoAdjust="0"/>
  </p:normalViewPr>
  <p:slideViewPr>
    <p:cSldViewPr>
      <p:cViewPr varScale="1">
        <p:scale>
          <a:sx n="74" d="100"/>
          <a:sy n="74" d="100"/>
        </p:scale>
        <p:origin x="-498" y="-10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1/8/2014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1/8/2014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a:t>Click to edit Master title style</a:t>
            </a: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 xmlns:p14="http://schemas.microsoft.com/office/powerpoint/2010/main" val="6743566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pPr/>
              <a:t>1/8/2014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21267935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pPr/>
              <a:t>1/8/2014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22117910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pPr/>
              <a:t>1/8/2014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2614472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a:t>Click to edit Master title style</a:t>
            </a: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pPr/>
              <a:t>1/8/2014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4058797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a:t>Click to edit Master title style</a:t>
            </a: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AFE8FB1-0A7A-443E-AAF7-31D4FA1AA312}" type="datetimeFigureOut">
              <a:rPr lang="en-US"/>
              <a:pPr/>
              <a:t>1/8/2014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16832941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AFE8FB1-0A7A-443E-AAF7-31D4FA1AA312}" type="datetimeFigureOut">
              <a:rPr lang="en-US"/>
              <a:pPr/>
              <a:t>1/8/2014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41824918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pPr/>
              <a:t>1/8/2014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2531561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pPr/>
              <a:t>1/8/2014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14059666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a:t>Click to edit Master title style</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pPr/>
              <a:t>1/8/2014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9621166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pPr/>
              <a:t>1/8/2014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 xmlns:p14="http://schemas.microsoft.com/office/powerpoint/2010/main" val="36176941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1/8/2014</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in Focus- A Clearer Picture for Parents</a:t>
            </a:r>
            <a:endParaRPr lang="en-US" dirty="0"/>
          </a:p>
        </p:txBody>
      </p:sp>
      <p:sp>
        <p:nvSpPr>
          <p:cNvPr id="3" name="Subtitle 2"/>
          <p:cNvSpPr>
            <a:spLocks noGrp="1"/>
          </p:cNvSpPr>
          <p:nvPr>
            <p:ph type="subTitle" idx="1"/>
          </p:nvPr>
        </p:nvSpPr>
        <p:spPr>
          <a:xfrm>
            <a:off x="1522413" y="5105400"/>
            <a:ext cx="8381999" cy="1447800"/>
          </a:xfrm>
        </p:spPr>
        <p:txBody>
          <a:bodyPr/>
          <a:lstStyle/>
          <a:p>
            <a:r>
              <a:rPr lang="en-US" dirty="0" smtClean="0"/>
              <a:t>Presented by the 5</a:t>
            </a:r>
            <a:r>
              <a:rPr lang="en-US" baseline="30000" dirty="0" smtClean="0"/>
              <a:t>th</a:t>
            </a:r>
            <a:r>
              <a:rPr lang="en-US" dirty="0" smtClean="0"/>
              <a:t> grade team (Shelley Hughes, Leigh Blumer, Marissa Benavidez) and Principal Greg Fairchild</a:t>
            </a:r>
            <a:endParaRPr lang="en-US" dirty="0"/>
          </a:p>
        </p:txBody>
      </p:sp>
    </p:spTree>
    <p:extLst>
      <p:ext uri="{BB962C8B-B14F-4D97-AF65-F5344CB8AC3E}">
        <p14:creationId xmlns="" xmlns:p14="http://schemas.microsoft.com/office/powerpoint/2010/main" val="19201110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303212" y="228600"/>
            <a:ext cx="11506200" cy="6469079"/>
          </a:xfrm>
          <a:prstGeom prst="rect">
            <a:avLst/>
          </a:prstGeom>
          <a:noFill/>
          <a:ln w="9525">
            <a:noFill/>
            <a:miter lim="800000"/>
            <a:headEnd/>
            <a:tailEnd/>
          </a:ln>
        </p:spPr>
      </p:pic>
      <p:cxnSp>
        <p:nvCxnSpPr>
          <p:cNvPr id="14" name="Straight Arrow Connector 13"/>
          <p:cNvCxnSpPr/>
          <p:nvPr/>
        </p:nvCxnSpPr>
        <p:spPr>
          <a:xfrm>
            <a:off x="2970212" y="2895600"/>
            <a:ext cx="914400"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999412" y="3200400"/>
            <a:ext cx="914400"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94012" y="3505200"/>
            <a:ext cx="1066800" cy="7620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856412" y="4038600"/>
            <a:ext cx="1828800"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70212" y="4267200"/>
            <a:ext cx="990600"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36612" y="2667000"/>
            <a:ext cx="2362200" cy="313932"/>
          </a:xfrm>
          <a:prstGeom prst="rect">
            <a:avLst/>
          </a:prstGeom>
          <a:noFill/>
        </p:spPr>
        <p:txBody>
          <a:bodyPr wrap="square" rtlCol="0">
            <a:spAutoFit/>
          </a:bodyPr>
          <a:lstStyle/>
          <a:p>
            <a:pPr>
              <a:lnSpc>
                <a:spcPct val="90000"/>
              </a:lnSpc>
            </a:pPr>
            <a:r>
              <a:rPr lang="en-US" sz="1600" dirty="0" smtClean="0">
                <a:solidFill>
                  <a:schemeClr val="accent1"/>
                </a:solidFill>
              </a:rPr>
              <a:t>1. Scroll down to Illinois</a:t>
            </a:r>
            <a:endParaRPr lang="en-US" sz="1600" dirty="0">
              <a:solidFill>
                <a:schemeClr val="accent1"/>
              </a:solidFill>
            </a:endParaRPr>
          </a:p>
        </p:txBody>
      </p:sp>
      <p:sp>
        <p:nvSpPr>
          <p:cNvPr id="28" name="TextBox 27"/>
          <p:cNvSpPr txBox="1"/>
          <p:nvPr/>
        </p:nvSpPr>
        <p:spPr>
          <a:xfrm>
            <a:off x="8837612" y="2819400"/>
            <a:ext cx="2362200" cy="757130"/>
          </a:xfrm>
          <a:prstGeom prst="rect">
            <a:avLst/>
          </a:prstGeom>
          <a:noFill/>
        </p:spPr>
        <p:txBody>
          <a:bodyPr wrap="square" rtlCol="0">
            <a:spAutoFit/>
          </a:bodyPr>
          <a:lstStyle/>
          <a:p>
            <a:pPr>
              <a:lnSpc>
                <a:spcPct val="90000"/>
              </a:lnSpc>
            </a:pPr>
            <a:r>
              <a:rPr lang="en-US" sz="1600" dirty="0" smtClean="0">
                <a:solidFill>
                  <a:schemeClr val="accent1"/>
                </a:solidFill>
              </a:rPr>
              <a:t>2. Scroll down to choose Dunlap </a:t>
            </a:r>
            <a:r>
              <a:rPr lang="en-US" sz="1600" dirty="0" err="1" smtClean="0">
                <a:solidFill>
                  <a:schemeClr val="accent1"/>
                </a:solidFill>
              </a:rPr>
              <a:t>Cmty</a:t>
            </a:r>
            <a:r>
              <a:rPr lang="en-US" sz="1600" dirty="0" smtClean="0">
                <a:solidFill>
                  <a:schemeClr val="accent1"/>
                </a:solidFill>
              </a:rPr>
              <a:t> Unit </a:t>
            </a:r>
            <a:r>
              <a:rPr lang="en-US" sz="1600" dirty="0" err="1" smtClean="0">
                <a:solidFill>
                  <a:schemeClr val="accent1"/>
                </a:solidFill>
              </a:rPr>
              <a:t>Sch</a:t>
            </a:r>
            <a:r>
              <a:rPr lang="en-US" sz="1600" dirty="0" smtClean="0">
                <a:solidFill>
                  <a:schemeClr val="accent1"/>
                </a:solidFill>
              </a:rPr>
              <a:t> Dist 323, Peoria 61614</a:t>
            </a:r>
            <a:endParaRPr lang="en-US" sz="1600" dirty="0">
              <a:solidFill>
                <a:schemeClr val="accent1"/>
              </a:solidFill>
            </a:endParaRPr>
          </a:p>
        </p:txBody>
      </p:sp>
      <p:sp>
        <p:nvSpPr>
          <p:cNvPr id="29" name="TextBox 28"/>
          <p:cNvSpPr txBox="1"/>
          <p:nvPr/>
        </p:nvSpPr>
        <p:spPr>
          <a:xfrm>
            <a:off x="989012" y="3200400"/>
            <a:ext cx="2362200" cy="757130"/>
          </a:xfrm>
          <a:prstGeom prst="rect">
            <a:avLst/>
          </a:prstGeom>
          <a:noFill/>
        </p:spPr>
        <p:txBody>
          <a:bodyPr wrap="square" rtlCol="0">
            <a:spAutoFit/>
          </a:bodyPr>
          <a:lstStyle/>
          <a:p>
            <a:pPr>
              <a:lnSpc>
                <a:spcPct val="90000"/>
              </a:lnSpc>
            </a:pPr>
            <a:r>
              <a:rPr lang="en-US" sz="1600" dirty="0" smtClean="0">
                <a:solidFill>
                  <a:schemeClr val="accent1"/>
                </a:solidFill>
              </a:rPr>
              <a:t>3. Scroll down to Banner Elementary School, Dunlap 61525</a:t>
            </a:r>
            <a:endParaRPr lang="en-US" sz="1600" dirty="0">
              <a:solidFill>
                <a:schemeClr val="accent1"/>
              </a:solidFill>
            </a:endParaRPr>
          </a:p>
        </p:txBody>
      </p:sp>
      <p:sp>
        <p:nvSpPr>
          <p:cNvPr id="31" name="TextBox 30"/>
          <p:cNvSpPr txBox="1"/>
          <p:nvPr/>
        </p:nvSpPr>
        <p:spPr>
          <a:xfrm>
            <a:off x="8685212" y="3810000"/>
            <a:ext cx="2362200" cy="535531"/>
          </a:xfrm>
          <a:prstGeom prst="rect">
            <a:avLst/>
          </a:prstGeom>
          <a:noFill/>
        </p:spPr>
        <p:txBody>
          <a:bodyPr wrap="square" rtlCol="0">
            <a:spAutoFit/>
          </a:bodyPr>
          <a:lstStyle/>
          <a:p>
            <a:pPr>
              <a:lnSpc>
                <a:spcPct val="90000"/>
              </a:lnSpc>
            </a:pPr>
            <a:r>
              <a:rPr lang="en-US" sz="1600" dirty="0" smtClean="0">
                <a:solidFill>
                  <a:schemeClr val="accent1"/>
                </a:solidFill>
              </a:rPr>
              <a:t>4. Type  in your 6 letter username</a:t>
            </a:r>
            <a:endParaRPr lang="en-US" sz="1600" dirty="0">
              <a:solidFill>
                <a:schemeClr val="accent1"/>
              </a:solidFill>
            </a:endParaRPr>
          </a:p>
        </p:txBody>
      </p:sp>
      <p:sp>
        <p:nvSpPr>
          <p:cNvPr id="32" name="TextBox 31"/>
          <p:cNvSpPr txBox="1"/>
          <p:nvPr/>
        </p:nvSpPr>
        <p:spPr>
          <a:xfrm>
            <a:off x="836612" y="4038600"/>
            <a:ext cx="2362200" cy="535531"/>
          </a:xfrm>
          <a:prstGeom prst="rect">
            <a:avLst/>
          </a:prstGeom>
          <a:noFill/>
        </p:spPr>
        <p:txBody>
          <a:bodyPr wrap="square" rtlCol="0">
            <a:spAutoFit/>
          </a:bodyPr>
          <a:lstStyle/>
          <a:p>
            <a:pPr>
              <a:lnSpc>
                <a:spcPct val="90000"/>
              </a:lnSpc>
            </a:pPr>
            <a:r>
              <a:rPr lang="en-US" sz="1600" dirty="0" smtClean="0">
                <a:solidFill>
                  <a:schemeClr val="accent1"/>
                </a:solidFill>
              </a:rPr>
              <a:t>5. Type  in your 5 digit password</a:t>
            </a:r>
            <a:endParaRPr lang="en-US" sz="1600" dirty="0">
              <a:solidFill>
                <a:schemeClr val="accent1"/>
              </a:solidFill>
            </a:endParaRPr>
          </a:p>
        </p:txBody>
      </p:sp>
    </p:spTree>
    <p:extLst>
      <p:ext uri="{BB962C8B-B14F-4D97-AF65-F5344CB8AC3E}">
        <p14:creationId xmlns="" xmlns:p14="http://schemas.microsoft.com/office/powerpoint/2010/main" val="4650214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1812" y="228600"/>
            <a:ext cx="11384756" cy="6400800"/>
          </a:xfrm>
          <a:prstGeom prst="rect">
            <a:avLst/>
          </a:prstGeom>
          <a:noFill/>
          <a:ln w="9525">
            <a:noFill/>
            <a:miter lim="800000"/>
            <a:headEnd/>
            <a:tailEnd/>
          </a:ln>
        </p:spPr>
      </p:pic>
      <p:sp>
        <p:nvSpPr>
          <p:cNvPr id="12" name="TextBox 11"/>
          <p:cNvSpPr txBox="1"/>
          <p:nvPr/>
        </p:nvSpPr>
        <p:spPr>
          <a:xfrm>
            <a:off x="9828212" y="3429000"/>
            <a:ext cx="1905000" cy="1754326"/>
          </a:xfrm>
          <a:prstGeom prst="rect">
            <a:avLst/>
          </a:prstGeom>
          <a:noFill/>
        </p:spPr>
        <p:txBody>
          <a:bodyPr wrap="square" rtlCol="0">
            <a:spAutoFit/>
          </a:bodyPr>
          <a:lstStyle/>
          <a:p>
            <a:pPr>
              <a:lnSpc>
                <a:spcPct val="90000"/>
              </a:lnSpc>
            </a:pPr>
            <a:r>
              <a:rPr lang="en-US" sz="2400" dirty="0" smtClean="0">
                <a:solidFill>
                  <a:schemeClr val="accent1"/>
                </a:solidFill>
              </a:rPr>
              <a:t>Click                 My Library   to access math resources</a:t>
            </a:r>
            <a:endParaRPr lang="en-US" sz="2400" dirty="0"/>
          </a:p>
        </p:txBody>
      </p:sp>
      <p:cxnSp>
        <p:nvCxnSpPr>
          <p:cNvPr id="14" name="Straight Arrow Connector 13"/>
          <p:cNvCxnSpPr/>
          <p:nvPr/>
        </p:nvCxnSpPr>
        <p:spPr>
          <a:xfrm flipH="1" flipV="1">
            <a:off x="9066212" y="2971800"/>
            <a:ext cx="838200" cy="53340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97304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0812" y="152399"/>
            <a:ext cx="11811000" cy="6640445"/>
          </a:xfrm>
          <a:prstGeom prst="rect">
            <a:avLst/>
          </a:prstGeom>
          <a:noFill/>
          <a:ln w="9525">
            <a:noFill/>
            <a:miter lim="800000"/>
            <a:headEnd/>
            <a:tailEnd/>
          </a:ln>
        </p:spPr>
      </p:pic>
      <p:cxnSp>
        <p:nvCxnSpPr>
          <p:cNvPr id="8" name="Straight Arrow Connector 7"/>
          <p:cNvCxnSpPr>
            <a:stCxn id="9" idx="3"/>
          </p:cNvCxnSpPr>
          <p:nvPr/>
        </p:nvCxnSpPr>
        <p:spPr>
          <a:xfrm flipV="1">
            <a:off x="2132012" y="3276600"/>
            <a:ext cx="2286000" cy="683062"/>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212" y="2667000"/>
            <a:ext cx="1447800" cy="2585323"/>
          </a:xfrm>
          <a:prstGeom prst="rect">
            <a:avLst/>
          </a:prstGeom>
          <a:noFill/>
        </p:spPr>
        <p:txBody>
          <a:bodyPr wrap="square" rtlCol="0">
            <a:spAutoFit/>
          </a:bodyPr>
          <a:lstStyle/>
          <a:p>
            <a:pPr>
              <a:lnSpc>
                <a:spcPct val="90000"/>
              </a:lnSpc>
            </a:pPr>
            <a:r>
              <a:rPr lang="en-US" sz="2000" dirty="0" smtClean="0">
                <a:solidFill>
                  <a:schemeClr val="accent1"/>
                </a:solidFill>
              </a:rPr>
              <a:t>Use this link for student friendly videos that </a:t>
            </a:r>
            <a:r>
              <a:rPr lang="en-US" sz="2000" dirty="0" err="1" smtClean="0">
                <a:solidFill>
                  <a:schemeClr val="accent1"/>
                </a:solidFill>
              </a:rPr>
              <a:t>reteach</a:t>
            </a:r>
            <a:r>
              <a:rPr lang="en-US" sz="2000" dirty="0" smtClean="0">
                <a:solidFill>
                  <a:schemeClr val="accent1"/>
                </a:solidFill>
              </a:rPr>
              <a:t> the lesson in a step by step format.</a:t>
            </a:r>
            <a:endParaRPr lang="en-US" sz="2000" dirty="0">
              <a:solidFill>
                <a:schemeClr val="accent1"/>
              </a:solidFill>
            </a:endParaRPr>
          </a:p>
        </p:txBody>
      </p:sp>
      <p:cxnSp>
        <p:nvCxnSpPr>
          <p:cNvPr id="11" name="Straight Arrow Connector 10"/>
          <p:cNvCxnSpPr/>
          <p:nvPr/>
        </p:nvCxnSpPr>
        <p:spPr>
          <a:xfrm flipV="1">
            <a:off x="4418012" y="4724400"/>
            <a:ext cx="152400" cy="91440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3012" y="5562600"/>
            <a:ext cx="3048000" cy="646331"/>
          </a:xfrm>
          <a:prstGeom prst="rect">
            <a:avLst/>
          </a:prstGeom>
          <a:noFill/>
        </p:spPr>
        <p:txBody>
          <a:bodyPr wrap="square" rtlCol="0">
            <a:spAutoFit/>
          </a:bodyPr>
          <a:lstStyle/>
          <a:p>
            <a:pPr>
              <a:lnSpc>
                <a:spcPct val="90000"/>
              </a:lnSpc>
            </a:pPr>
            <a:r>
              <a:rPr lang="en-US" sz="2000" dirty="0" smtClean="0">
                <a:solidFill>
                  <a:schemeClr val="accent1"/>
                </a:solidFill>
              </a:rPr>
              <a:t>This link provides overview videos for parents.</a:t>
            </a:r>
            <a:endParaRPr lang="en-US" sz="2000" dirty="0">
              <a:solidFill>
                <a:schemeClr val="accent1"/>
              </a:solidFill>
            </a:endParaRPr>
          </a:p>
        </p:txBody>
      </p:sp>
      <p:cxnSp>
        <p:nvCxnSpPr>
          <p:cNvPr id="14" name="Straight Arrow Connector 13"/>
          <p:cNvCxnSpPr/>
          <p:nvPr/>
        </p:nvCxnSpPr>
        <p:spPr>
          <a:xfrm flipH="1" flipV="1">
            <a:off x="6932612" y="3733800"/>
            <a:ext cx="457200" cy="30480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551612" y="4800600"/>
            <a:ext cx="0" cy="83820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46812" y="5562600"/>
            <a:ext cx="3810000" cy="923330"/>
          </a:xfrm>
          <a:prstGeom prst="rect">
            <a:avLst/>
          </a:prstGeom>
          <a:noFill/>
        </p:spPr>
        <p:txBody>
          <a:bodyPr wrap="square" rtlCol="0">
            <a:spAutoFit/>
          </a:bodyPr>
          <a:lstStyle/>
          <a:p>
            <a:pPr>
              <a:lnSpc>
                <a:spcPct val="90000"/>
              </a:lnSpc>
            </a:pPr>
            <a:r>
              <a:rPr lang="en-US" sz="2000" dirty="0" smtClean="0">
                <a:solidFill>
                  <a:schemeClr val="accent1"/>
                </a:solidFill>
              </a:rPr>
              <a:t>A copy of the student workbook if your child forgets their workbook at school.</a:t>
            </a:r>
            <a:endParaRPr lang="en-US" sz="2000" dirty="0">
              <a:solidFill>
                <a:schemeClr val="accent1"/>
              </a:solidFill>
            </a:endParaRPr>
          </a:p>
        </p:txBody>
      </p:sp>
      <p:sp>
        <p:nvSpPr>
          <p:cNvPr id="18" name="TextBox 17"/>
          <p:cNvSpPr txBox="1"/>
          <p:nvPr/>
        </p:nvSpPr>
        <p:spPr>
          <a:xfrm>
            <a:off x="7389812" y="3886200"/>
            <a:ext cx="1981200" cy="1477328"/>
          </a:xfrm>
          <a:prstGeom prst="rect">
            <a:avLst/>
          </a:prstGeom>
          <a:noFill/>
        </p:spPr>
        <p:txBody>
          <a:bodyPr wrap="square" rtlCol="0">
            <a:spAutoFit/>
          </a:bodyPr>
          <a:lstStyle/>
          <a:p>
            <a:pPr>
              <a:lnSpc>
                <a:spcPct val="90000"/>
              </a:lnSpc>
            </a:pPr>
            <a:r>
              <a:rPr lang="en-US" sz="2000" dirty="0" smtClean="0">
                <a:solidFill>
                  <a:schemeClr val="accent1"/>
                </a:solidFill>
              </a:rPr>
              <a:t>The student textbook so they do not have to bring it home each night.</a:t>
            </a:r>
            <a:endParaRPr lang="en-US" sz="2000" dirty="0">
              <a:solidFill>
                <a:schemeClr val="accent1"/>
              </a:solidFill>
            </a:endParaRPr>
          </a:p>
        </p:txBody>
      </p:sp>
      <p:cxnSp>
        <p:nvCxnSpPr>
          <p:cNvPr id="20" name="Straight Arrow Connector 19"/>
          <p:cNvCxnSpPr/>
          <p:nvPr/>
        </p:nvCxnSpPr>
        <p:spPr>
          <a:xfrm>
            <a:off x="8304212" y="3200400"/>
            <a:ext cx="0"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228012" y="3200400"/>
            <a:ext cx="1295400"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599612" y="2133600"/>
            <a:ext cx="1981200" cy="2031325"/>
          </a:xfrm>
          <a:prstGeom prst="rect">
            <a:avLst/>
          </a:prstGeom>
          <a:noFill/>
        </p:spPr>
        <p:txBody>
          <a:bodyPr wrap="square" rtlCol="0">
            <a:spAutoFit/>
          </a:bodyPr>
          <a:lstStyle/>
          <a:p>
            <a:pPr>
              <a:lnSpc>
                <a:spcPct val="90000"/>
              </a:lnSpc>
            </a:pPr>
            <a:r>
              <a:rPr lang="en-US" sz="2000" dirty="0" smtClean="0">
                <a:solidFill>
                  <a:schemeClr val="accent1"/>
                </a:solidFill>
              </a:rPr>
              <a:t>Virtual </a:t>
            </a:r>
            <a:r>
              <a:rPr lang="en-US" sz="2000" dirty="0" err="1" smtClean="0">
                <a:solidFill>
                  <a:schemeClr val="accent1"/>
                </a:solidFill>
              </a:rPr>
              <a:t>manipulatives</a:t>
            </a:r>
            <a:r>
              <a:rPr lang="en-US" sz="2000" dirty="0" smtClean="0">
                <a:solidFill>
                  <a:schemeClr val="accent1"/>
                </a:solidFill>
              </a:rPr>
              <a:t> allow you to make/use bar models, graphs, and other  math tools.</a:t>
            </a:r>
            <a:endParaRPr lang="en-US" sz="2000" dirty="0">
              <a:solidFill>
                <a:schemeClr val="accent1"/>
              </a:solidFill>
            </a:endParaRPr>
          </a:p>
        </p:txBody>
      </p:sp>
    </p:spTree>
    <p:extLst>
      <p:ext uri="{BB962C8B-B14F-4D97-AF65-F5344CB8AC3E}">
        <p14:creationId xmlns="" xmlns:p14="http://schemas.microsoft.com/office/powerpoint/2010/main" val="11609593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Sample Problems</a:t>
            </a:r>
            <a:endParaRPr lang="en-US" dirty="0"/>
          </a:p>
        </p:txBody>
      </p:sp>
      <p:sp>
        <p:nvSpPr>
          <p:cNvPr id="3" name="Subtitle 2"/>
          <p:cNvSpPr>
            <a:spLocks noGrp="1"/>
          </p:cNvSpPr>
          <p:nvPr>
            <p:ph type="subTitle" idx="1"/>
          </p:nvPr>
        </p:nvSpPr>
        <p:spPr/>
        <p:txBody>
          <a:bodyPr/>
          <a:lstStyle/>
          <a:p>
            <a:r>
              <a:rPr lang="en-US" dirty="0" smtClean="0"/>
              <a:t>A chance to experience what your child experiences on a daily basis.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Sample from Lesson 2.7 Real-World Problems: Multiplication and Division (Part 1)</a:t>
            </a:r>
            <a:endParaRPr lang="en-US" dirty="0"/>
          </a:p>
        </p:txBody>
      </p:sp>
      <p:sp>
        <p:nvSpPr>
          <p:cNvPr id="4" name="Content Placeholder 3"/>
          <p:cNvSpPr>
            <a:spLocks noGrp="1"/>
          </p:cNvSpPr>
          <p:nvPr>
            <p:ph idx="1"/>
          </p:nvPr>
        </p:nvSpPr>
        <p:spPr/>
        <p:txBody>
          <a:bodyPr/>
          <a:lstStyle/>
          <a:p>
            <a:r>
              <a:rPr lang="en-US" dirty="0" smtClean="0"/>
              <a:t>Mrs. Brandon had 230 soft toys. She kept 50 soft toys and distributed the rest equally to 15 children to sell for charity. Each toy was sold for $20. How much money did each child collect?</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3.7 Real-World Problems: Fractions and Mixed Numbers</a:t>
            </a:r>
            <a:endParaRPr lang="en-US" dirty="0"/>
          </a:p>
        </p:txBody>
      </p:sp>
      <p:sp>
        <p:nvSpPr>
          <p:cNvPr id="3" name="Content Placeholder 2"/>
          <p:cNvSpPr>
            <a:spLocks noGrp="1"/>
          </p:cNvSpPr>
          <p:nvPr>
            <p:ph idx="1"/>
          </p:nvPr>
        </p:nvSpPr>
        <p:spPr/>
        <p:txBody>
          <a:bodyPr>
            <a:normAutofit/>
          </a:bodyPr>
          <a:lstStyle/>
          <a:p>
            <a:r>
              <a:rPr lang="en-US" dirty="0" smtClean="0"/>
              <a:t>In a day, Jamal spent 1 and 2/3 hours watching television, 1 and 4/5 hours taking an afternoon nap, and 7/8 hour helping his mother with housework.</a:t>
            </a:r>
          </a:p>
          <a:p>
            <a:pPr marL="731520" lvl="1" indent="-457200">
              <a:buFont typeface="+mj-lt"/>
              <a:buAutoNum type="alphaLcPeriod"/>
            </a:pPr>
            <a:r>
              <a:rPr lang="en-US" dirty="0" smtClean="0"/>
              <a:t>How much time did Jamal spend on watching television and helping with housework?</a:t>
            </a:r>
          </a:p>
          <a:p>
            <a:pPr marL="731520" lvl="1" indent="-457200">
              <a:buFont typeface="+mj-lt"/>
              <a:buAutoNum type="alphaLcPeriod"/>
            </a:pPr>
            <a:r>
              <a:rPr lang="en-US" dirty="0" smtClean="0"/>
              <a:t>How much more time did Jamal spend taking the nap than helping with housework?</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4.2 Real-World Problems: Multiplication with Proper Fractions</a:t>
            </a:r>
            <a:endParaRPr lang="en-US" dirty="0"/>
          </a:p>
        </p:txBody>
      </p:sp>
      <p:sp>
        <p:nvSpPr>
          <p:cNvPr id="3" name="Content Placeholder 2"/>
          <p:cNvSpPr>
            <a:spLocks noGrp="1"/>
          </p:cNvSpPr>
          <p:nvPr>
            <p:ph idx="1"/>
          </p:nvPr>
        </p:nvSpPr>
        <p:spPr/>
        <p:txBody>
          <a:bodyPr/>
          <a:lstStyle/>
          <a:p>
            <a:r>
              <a:rPr lang="en-US" dirty="0" smtClean="0"/>
              <a:t>Tony is given 9/10 hour to mow a lawn. He only uses 2/3 of the given time to mow the lawn. How much time is left?</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4.5 Real-World Problems: Multiplication with Mixed Numbers</a:t>
            </a:r>
            <a:endParaRPr lang="en-US" dirty="0"/>
          </a:p>
        </p:txBody>
      </p:sp>
      <p:sp>
        <p:nvSpPr>
          <p:cNvPr id="3" name="Content Placeholder 2"/>
          <p:cNvSpPr>
            <a:spLocks noGrp="1"/>
          </p:cNvSpPr>
          <p:nvPr>
            <p:ph idx="1"/>
          </p:nvPr>
        </p:nvSpPr>
        <p:spPr/>
        <p:txBody>
          <a:bodyPr/>
          <a:lstStyle/>
          <a:p>
            <a:r>
              <a:rPr lang="en-US" dirty="0" smtClean="0"/>
              <a:t>Lily uses 1 and 3 /4 meters of ribbon to make a knot. She wants to make 9 similar knots for her cousins. How many meters of ribbon does Lily need? Round your answer to the nearest meter.</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4.7 Real-World Problems: Multiplication and Division with Fractions</a:t>
            </a:r>
            <a:endParaRPr lang="en-US" dirty="0"/>
          </a:p>
        </p:txBody>
      </p:sp>
      <p:sp>
        <p:nvSpPr>
          <p:cNvPr id="3" name="Content Placeholder 2"/>
          <p:cNvSpPr>
            <a:spLocks noGrp="1"/>
          </p:cNvSpPr>
          <p:nvPr>
            <p:ph idx="1"/>
          </p:nvPr>
        </p:nvSpPr>
        <p:spPr/>
        <p:txBody>
          <a:bodyPr/>
          <a:lstStyle/>
          <a:p>
            <a:r>
              <a:rPr lang="en-US" dirty="0" smtClean="0"/>
              <a:t>Devi and her brother had the same amount of money. After Devi spent 2/5 of her money and her brother spent 3 /10 of his money, they had $78 left altogether. How much did they spend altogether?</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5.1 Using Letters as Numbers</a:t>
            </a:r>
            <a:endParaRPr lang="en-US" dirty="0"/>
          </a:p>
        </p:txBody>
      </p:sp>
      <p:sp>
        <p:nvSpPr>
          <p:cNvPr id="3" name="Content Placeholder 2"/>
          <p:cNvSpPr>
            <a:spLocks noGrp="1"/>
          </p:cNvSpPr>
          <p:nvPr>
            <p:ph idx="1"/>
          </p:nvPr>
        </p:nvSpPr>
        <p:spPr/>
        <p:txBody>
          <a:bodyPr/>
          <a:lstStyle/>
          <a:p>
            <a:r>
              <a:rPr lang="en-US" dirty="0" smtClean="0"/>
              <a:t>Alyssa has 6p dollars. Her brother has 15 dollars. How much more money does Alyssa have than her brother?</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Overview of the Evening</a:t>
            </a:r>
            <a:endParaRPr lang="en-US" dirty="0"/>
          </a:p>
        </p:txBody>
      </p:sp>
      <p:sp>
        <p:nvSpPr>
          <p:cNvPr id="14" name="Content Placeholder 13"/>
          <p:cNvSpPr>
            <a:spLocks noGrp="1"/>
          </p:cNvSpPr>
          <p:nvPr>
            <p:ph idx="1"/>
          </p:nvPr>
        </p:nvSpPr>
        <p:spPr/>
        <p:txBody>
          <a:bodyPr/>
          <a:lstStyle/>
          <a:p>
            <a:r>
              <a:rPr lang="en-US" dirty="0" smtClean="0"/>
              <a:t>Why Math in Focus?</a:t>
            </a:r>
          </a:p>
          <a:p>
            <a:r>
              <a:rPr lang="en-US" dirty="0" smtClean="0"/>
              <a:t>How does it work?</a:t>
            </a:r>
          </a:p>
          <a:p>
            <a:r>
              <a:rPr lang="en-US" dirty="0" smtClean="0"/>
              <a:t>Think Central</a:t>
            </a:r>
          </a:p>
          <a:p>
            <a:r>
              <a:rPr lang="en-US" dirty="0" smtClean="0"/>
              <a:t>Sample Problems</a:t>
            </a:r>
          </a:p>
          <a:p>
            <a:r>
              <a:rPr lang="en-US" dirty="0" smtClean="0"/>
              <a:t>Questions</a:t>
            </a:r>
            <a:endParaRPr lang="en-US" dirty="0"/>
          </a:p>
        </p:txBody>
      </p:sp>
    </p:spTree>
    <p:extLst>
      <p:ext uri="{BB962C8B-B14F-4D97-AF65-F5344CB8AC3E}">
        <p14:creationId xmlns="" xmlns:p14="http://schemas.microsoft.com/office/powerpoint/2010/main" val="2128536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r>
              <a:rPr lang="en-US" dirty="0" smtClean="0"/>
              <a:t>Anything we can answer?</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Why Math in Focus?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Math in Focus?</a:t>
            </a:r>
            <a:endParaRPr lang="en-US" dirty="0"/>
          </a:p>
        </p:txBody>
      </p:sp>
      <p:sp>
        <p:nvSpPr>
          <p:cNvPr id="4" name="Content Placeholder 3"/>
          <p:cNvSpPr>
            <a:spLocks noGrp="1"/>
          </p:cNvSpPr>
          <p:nvPr>
            <p:ph idx="1"/>
          </p:nvPr>
        </p:nvSpPr>
        <p:spPr>
          <a:xfrm>
            <a:off x="1217612" y="1600200"/>
            <a:ext cx="10515600" cy="4572000"/>
          </a:xfrm>
        </p:spPr>
        <p:txBody>
          <a:bodyPr>
            <a:noAutofit/>
          </a:bodyPr>
          <a:lstStyle/>
          <a:p>
            <a:pPr lvl="1">
              <a:buFont typeface="Wingdings" pitchFamily="2" charset="2"/>
              <a:buChar char="§"/>
            </a:pPr>
            <a:r>
              <a:rPr lang="en-US" sz="2400" dirty="0" smtClean="0"/>
              <a:t>2011-2012 School Year</a:t>
            </a:r>
          </a:p>
          <a:p>
            <a:pPr lvl="2">
              <a:buFont typeface="Wingdings" pitchFamily="2" charset="2"/>
              <a:buChar char="§"/>
            </a:pPr>
            <a:r>
              <a:rPr lang="en-US" sz="2400" dirty="0" smtClean="0"/>
              <a:t>Committee formed to address the newly adopted Math Common Core State Standards (CCSS)</a:t>
            </a:r>
          </a:p>
          <a:p>
            <a:pPr lvl="2">
              <a:buFont typeface="Wingdings" pitchFamily="2" charset="2"/>
              <a:buChar char="§"/>
            </a:pPr>
            <a:r>
              <a:rPr lang="en-US" sz="2400" u="sng" dirty="0" smtClean="0"/>
              <a:t>Gap Analysis</a:t>
            </a:r>
            <a:r>
              <a:rPr lang="en-US" sz="2400" dirty="0" smtClean="0"/>
              <a:t> with the </a:t>
            </a:r>
            <a:r>
              <a:rPr lang="en-US" sz="2400" dirty="0" smtClean="0"/>
              <a:t>assistance </a:t>
            </a:r>
            <a:r>
              <a:rPr lang="en-US" sz="2400" dirty="0" smtClean="0"/>
              <a:t>of Barb Wilmot- well known among Illinois educators</a:t>
            </a:r>
          </a:p>
          <a:p>
            <a:pPr lvl="2">
              <a:buFont typeface="Wingdings" pitchFamily="2" charset="2"/>
              <a:buChar char="§"/>
            </a:pPr>
            <a:r>
              <a:rPr lang="en-US" sz="2400" dirty="0" smtClean="0"/>
              <a:t>Several text book companies met with the textbook committee, who narrowed the search to two textbooks</a:t>
            </a:r>
          </a:p>
          <a:p>
            <a:pPr lvl="2">
              <a:buFont typeface="Wingdings" pitchFamily="2" charset="2"/>
              <a:buChar char="§"/>
            </a:pPr>
            <a:r>
              <a:rPr lang="en-US" sz="2400" dirty="0" smtClean="0"/>
              <a:t>Gathered input from all K-5 teachers</a:t>
            </a:r>
          </a:p>
          <a:p>
            <a:pPr lvl="2">
              <a:buFont typeface="Wingdings" pitchFamily="2" charset="2"/>
              <a:buChar char="§"/>
            </a:pPr>
            <a:r>
              <a:rPr lang="en-US" sz="2400" dirty="0" smtClean="0"/>
              <a:t>Math in Focus was clearly the right choice</a:t>
            </a:r>
          </a:p>
          <a:p>
            <a:pPr lvl="2">
              <a:buFont typeface="Wingdings" pitchFamily="2" charset="2"/>
              <a:buChar char="§"/>
            </a:pPr>
            <a:r>
              <a:rPr lang="en-US" sz="2400" dirty="0" smtClean="0"/>
              <a:t>A group of teachers and administrators attended a Math in Focus conference the summer prior to the adoption of the new textbook</a:t>
            </a:r>
          </a:p>
          <a:p>
            <a:pPr lvl="2">
              <a:buFont typeface="Wingdings" pitchFamily="2" charset="2"/>
              <a:buChar char="§"/>
            </a:pPr>
            <a:r>
              <a:rPr lang="en-US" sz="2400" dirty="0" smtClean="0"/>
              <a:t>Continued training</a:t>
            </a:r>
          </a:p>
        </p:txBody>
      </p:sp>
    </p:spTree>
    <p:extLst>
      <p:ext uri="{BB962C8B-B14F-4D97-AF65-F5344CB8AC3E}">
        <p14:creationId xmlns="" xmlns:p14="http://schemas.microsoft.com/office/powerpoint/2010/main" val="3965807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Math in Focus Works</a:t>
            </a:r>
            <a:endParaRPr lang="en-US" dirty="0"/>
          </a:p>
        </p:txBody>
      </p:sp>
      <p:sp>
        <p:nvSpPr>
          <p:cNvPr id="4" name="Subtitle 3"/>
          <p:cNvSpPr>
            <a:spLocks noGrp="1"/>
          </p:cNvSpPr>
          <p:nvPr>
            <p:ph type="subTitle" idx="1"/>
          </p:nvPr>
        </p:nvSpPr>
        <p:spPr/>
        <p:txBody>
          <a:bodyPr/>
          <a:lstStyle/>
          <a:p>
            <a:r>
              <a:rPr lang="en-US" dirty="0" smtClean="0"/>
              <a:t>A parent overview from the makers of Math in Focus.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304800"/>
            <a:ext cx="9143998" cy="1020762"/>
          </a:xfrm>
        </p:spPr>
        <p:txBody>
          <a:bodyPr>
            <a:normAutofit/>
          </a:bodyPr>
          <a:lstStyle/>
          <a:p>
            <a:r>
              <a:rPr lang="en-US" sz="4000" dirty="0" smtClean="0"/>
              <a:t>How Math in Focus Works</a:t>
            </a:r>
            <a:endParaRPr lang="en-US" sz="4000" dirty="0"/>
          </a:p>
        </p:txBody>
      </p:sp>
      <p:sp>
        <p:nvSpPr>
          <p:cNvPr id="5" name="Content Placeholder 4"/>
          <p:cNvSpPr>
            <a:spLocks noGrp="1"/>
          </p:cNvSpPr>
          <p:nvPr>
            <p:ph sz="half" idx="1"/>
          </p:nvPr>
        </p:nvSpPr>
        <p:spPr>
          <a:xfrm>
            <a:off x="912812" y="1905000"/>
            <a:ext cx="10286999" cy="4267200"/>
          </a:xfrm>
        </p:spPr>
        <p:txBody>
          <a:bodyPr>
            <a:normAutofit/>
          </a:bodyPr>
          <a:lstStyle/>
          <a:p>
            <a:r>
              <a:rPr lang="en-US" sz="3000" dirty="0" smtClean="0"/>
              <a:t>The Math in Focus program consists of Student Books and Workbooks that are designed to work together. During the school day, your child will learn concepts presented in an engaging format and practice those concepts to develop a deep understanding. Your child will also work from the Student Book with other children to solve problems, participate in activities or games, and discuss their </a:t>
            </a:r>
            <a:r>
              <a:rPr lang="en-US" sz="3000" dirty="0" err="1" smtClean="0"/>
              <a:t>ﬁndings</a:t>
            </a:r>
            <a:r>
              <a:rPr lang="en-US" sz="3000" dirty="0" smtClean="0"/>
              <a:t> in class. </a:t>
            </a:r>
          </a:p>
          <a:p>
            <a:pPr>
              <a:buNone/>
            </a:pPr>
            <a:r>
              <a:rPr lang="en-US" sz="1200" dirty="0" smtClean="0"/>
              <a:t>Marshall Cavendish International (2009). </a:t>
            </a:r>
            <a:r>
              <a:rPr lang="en-US" sz="1200" i="1" dirty="0" smtClean="0"/>
              <a:t>Welcome Letter, School-to-Home Connections. Singapore.</a:t>
            </a:r>
            <a:endParaRPr lang="en-US" sz="1200" dirty="0" smtClean="0"/>
          </a:p>
          <a:p>
            <a:endParaRPr lang="en-US" dirty="0"/>
          </a:p>
        </p:txBody>
      </p:sp>
    </p:spTree>
    <p:extLst>
      <p:ext uri="{BB962C8B-B14F-4D97-AF65-F5344CB8AC3E}">
        <p14:creationId xmlns="" xmlns:p14="http://schemas.microsoft.com/office/powerpoint/2010/main" val="2237309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304800"/>
            <a:ext cx="9143998" cy="1020762"/>
          </a:xfrm>
        </p:spPr>
        <p:txBody>
          <a:bodyPr>
            <a:normAutofit/>
          </a:bodyPr>
          <a:lstStyle/>
          <a:p>
            <a:r>
              <a:rPr lang="en-US" sz="4000" dirty="0" smtClean="0"/>
              <a:t>How Math in Focus Works</a:t>
            </a:r>
            <a:endParaRPr lang="en-US" sz="4000" dirty="0"/>
          </a:p>
        </p:txBody>
      </p:sp>
      <p:sp>
        <p:nvSpPr>
          <p:cNvPr id="7" name="Content Placeholder 5"/>
          <p:cNvSpPr>
            <a:spLocks noGrp="1"/>
          </p:cNvSpPr>
          <p:nvPr>
            <p:ph sz="half" idx="1"/>
          </p:nvPr>
        </p:nvSpPr>
        <p:spPr>
          <a:xfrm>
            <a:off x="912812" y="1905000"/>
            <a:ext cx="10210799" cy="4267200"/>
          </a:xfrm>
        </p:spPr>
        <p:txBody>
          <a:bodyPr>
            <a:normAutofit/>
          </a:bodyPr>
          <a:lstStyle/>
          <a:p>
            <a:r>
              <a:rPr lang="en-US" sz="3000" dirty="0" smtClean="0"/>
              <a:t>Your child will be assigned pages from the Workbook as individual work in class or as homework. Assignments in the Workbook will include: </a:t>
            </a:r>
          </a:p>
          <a:p>
            <a:pPr lvl="1"/>
            <a:r>
              <a:rPr lang="en-US" sz="2600" b="1" dirty="0" smtClean="0"/>
              <a:t>Practice</a:t>
            </a:r>
            <a:r>
              <a:rPr lang="en-US" sz="2600" dirty="0" smtClean="0"/>
              <a:t> problems to help reinforce the math skills or concepts</a:t>
            </a:r>
          </a:p>
          <a:p>
            <a:pPr lvl="1"/>
            <a:r>
              <a:rPr lang="en-US" sz="2600" b="1" dirty="0" smtClean="0"/>
              <a:t>Put on Your Thinking Cap</a:t>
            </a:r>
            <a:r>
              <a:rPr lang="en-US" sz="2600" dirty="0" smtClean="0"/>
              <a:t>!</a:t>
            </a:r>
          </a:p>
          <a:p>
            <a:pPr lvl="2"/>
            <a:r>
              <a:rPr lang="en-US" sz="2200" b="1" dirty="0" smtClean="0"/>
              <a:t>Challenging Practice </a:t>
            </a:r>
            <a:r>
              <a:rPr lang="en-US" sz="2200" dirty="0" smtClean="0"/>
              <a:t>problems which will broaden your child’s thinking skills and extend their understanding</a:t>
            </a:r>
          </a:p>
          <a:p>
            <a:pPr lvl="2"/>
            <a:r>
              <a:rPr lang="en-US" sz="2200" b="1" dirty="0" smtClean="0"/>
              <a:t>Problem Solving </a:t>
            </a:r>
            <a:r>
              <a:rPr lang="en-US" sz="2200" dirty="0" smtClean="0"/>
              <a:t>questions that challenge your child to use relevant problem-solving strategies for non-routine problems.</a:t>
            </a:r>
          </a:p>
          <a:p>
            <a:pPr lvl="2">
              <a:buNone/>
            </a:pPr>
            <a:endParaRPr lang="en-US" sz="1200" dirty="0" smtClean="0"/>
          </a:p>
          <a:p>
            <a:pPr lvl="2">
              <a:buNone/>
            </a:pPr>
            <a:r>
              <a:rPr lang="en-US" sz="1200" dirty="0" smtClean="0"/>
              <a:t>Marshall Cavendish International (2009). </a:t>
            </a:r>
            <a:r>
              <a:rPr lang="en-US" sz="1200" i="1" dirty="0" smtClean="0"/>
              <a:t>Welcome Letter, School-to-Home Connections. Singapore.</a:t>
            </a:r>
            <a:endParaRPr lang="en-US" sz="1200" dirty="0" smtClean="0"/>
          </a:p>
          <a:p>
            <a:pPr lvl="2">
              <a:buNone/>
            </a:pPr>
            <a:endParaRPr lang="en-US" sz="2200" dirty="0" smtClean="0"/>
          </a:p>
        </p:txBody>
      </p:sp>
    </p:spTree>
    <p:extLst>
      <p:ext uri="{BB962C8B-B14F-4D97-AF65-F5344CB8AC3E}">
        <p14:creationId xmlns="" xmlns:p14="http://schemas.microsoft.com/office/powerpoint/2010/main" val="1989555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304800"/>
            <a:ext cx="9143998" cy="1020762"/>
          </a:xfrm>
        </p:spPr>
        <p:txBody>
          <a:bodyPr>
            <a:normAutofit/>
          </a:bodyPr>
          <a:lstStyle/>
          <a:p>
            <a:r>
              <a:rPr lang="en-US" sz="4000" dirty="0" smtClean="0"/>
              <a:t>How Math in Focus Works</a:t>
            </a:r>
            <a:endParaRPr lang="en-US" sz="4000" dirty="0"/>
          </a:p>
        </p:txBody>
      </p:sp>
      <p:sp>
        <p:nvSpPr>
          <p:cNvPr id="4" name="Rectangle 3"/>
          <p:cNvSpPr/>
          <p:nvPr/>
        </p:nvSpPr>
        <p:spPr>
          <a:xfrm>
            <a:off x="760412" y="1582340"/>
            <a:ext cx="10820400" cy="5262979"/>
          </a:xfrm>
          <a:prstGeom prst="rect">
            <a:avLst/>
          </a:prstGeom>
        </p:spPr>
        <p:txBody>
          <a:bodyPr wrap="square">
            <a:spAutoFit/>
          </a:bodyPr>
          <a:lstStyle/>
          <a:p>
            <a:r>
              <a:rPr lang="en-US" sz="3000" dirty="0" smtClean="0"/>
              <a:t>Math in Focus addresses topics in greater depth at each grade. </a:t>
            </a:r>
          </a:p>
          <a:p>
            <a:r>
              <a:rPr lang="en-US" sz="3000" dirty="0" smtClean="0"/>
              <a:t>This year, your ﬁfth grader will focus on: </a:t>
            </a:r>
          </a:p>
          <a:p>
            <a:r>
              <a:rPr lang="en-US" sz="3000" dirty="0" smtClean="0"/>
              <a:t>• Building problem-solving skills and strategies</a:t>
            </a:r>
          </a:p>
          <a:p>
            <a:r>
              <a:rPr lang="en-US" sz="3000" dirty="0" smtClean="0"/>
              <a:t>• Multiplying and dividing with 2-digit numbers, fractions, mixed numbers, and decimals</a:t>
            </a:r>
          </a:p>
          <a:p>
            <a:r>
              <a:rPr lang="en-US" sz="3000" dirty="0" smtClean="0"/>
              <a:t>• Solving equations and evaluating inequalities</a:t>
            </a:r>
          </a:p>
          <a:p>
            <a:r>
              <a:rPr lang="en-US" sz="3000" dirty="0" smtClean="0"/>
              <a:t>•Finding area of a triangle, and surface area and volume of three dimensional shapes</a:t>
            </a:r>
          </a:p>
          <a:p>
            <a:r>
              <a:rPr lang="en-US" sz="3000" dirty="0" smtClean="0"/>
              <a:t>• Using ratios and percents, and ﬁnding the probability of an event</a:t>
            </a:r>
          </a:p>
          <a:p>
            <a:r>
              <a:rPr lang="en-US" sz="3000" dirty="0" smtClean="0"/>
              <a:t>• Applying properties of angles, triangles, and four-sided ﬁgures</a:t>
            </a:r>
          </a:p>
          <a:p>
            <a:endParaRPr lang="en-US" sz="2400" dirty="0" smtClean="0"/>
          </a:p>
          <a:p>
            <a:pPr marL="0" lvl="2"/>
            <a:r>
              <a:rPr lang="en-US" sz="1200" dirty="0" smtClean="0"/>
              <a:t>Marshall Cavendish International (2009). </a:t>
            </a:r>
            <a:r>
              <a:rPr lang="en-US" sz="1200" i="1" dirty="0" smtClean="0"/>
              <a:t>Welcome Letter, School-to-Home Connections. Singapore.</a:t>
            </a:r>
            <a:endParaRPr lang="en-US" sz="1200" dirty="0" smtClean="0"/>
          </a:p>
        </p:txBody>
      </p:sp>
    </p:spTree>
    <p:extLst>
      <p:ext uri="{BB962C8B-B14F-4D97-AF65-F5344CB8AC3E}">
        <p14:creationId xmlns="" xmlns:p14="http://schemas.microsoft.com/office/powerpoint/2010/main" val="22158949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Think Central</a:t>
            </a:r>
            <a:endParaRPr lang="en-US" dirty="0"/>
          </a:p>
        </p:txBody>
      </p:sp>
      <p:sp>
        <p:nvSpPr>
          <p:cNvPr id="3" name="Subtitle 2"/>
          <p:cNvSpPr>
            <a:spLocks noGrp="1"/>
          </p:cNvSpPr>
          <p:nvPr>
            <p:ph type="subTitle" idx="1"/>
          </p:nvPr>
        </p:nvSpPr>
        <p:spPr/>
        <p:txBody>
          <a:bodyPr/>
          <a:lstStyle/>
          <a:p>
            <a:r>
              <a:rPr lang="en-US" dirty="0" smtClean="0"/>
              <a:t>A web-based resource for students and parents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901</Words>
  <Application>Microsoft Office PowerPoint</Application>
  <PresentationFormat>Custom</PresentationFormat>
  <Paragraphs>73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Chalkboard 16x9</vt:lpstr>
      <vt:lpstr>Math in Focus- A Clearer Picture for Parents</vt:lpstr>
      <vt:lpstr>Overview of the Evening</vt:lpstr>
      <vt:lpstr>Why Math in Focus?</vt:lpstr>
      <vt:lpstr>Why Math in Focus?</vt:lpstr>
      <vt:lpstr>How Math in Focus Works</vt:lpstr>
      <vt:lpstr>How Math in Focus Works</vt:lpstr>
      <vt:lpstr>How Math in Focus Works</vt:lpstr>
      <vt:lpstr>How Math in Focus Works</vt:lpstr>
      <vt:lpstr>Think Central</vt:lpstr>
      <vt:lpstr>Slide 10</vt:lpstr>
      <vt:lpstr>Slide 11</vt:lpstr>
      <vt:lpstr>Slide 12</vt:lpstr>
      <vt:lpstr>Sample Problems</vt:lpstr>
      <vt:lpstr>Sample from Lesson 2.7 Real-World Problems: Multiplication and Division (Part 1)</vt:lpstr>
      <vt:lpstr>Lesson 3.7 Real-World Problems: Fractions and Mixed Numbers</vt:lpstr>
      <vt:lpstr>Lesson 4.2 Real-World Problems: Multiplication with Proper Fractions</vt:lpstr>
      <vt:lpstr>Lesson 4.5 Real-World Problems: Multiplication with Mixed Numbers</vt:lpstr>
      <vt:lpstr>Lesson 4.7 Real-World Problems: Multiplication and Division with Fractions</vt:lpstr>
      <vt:lpstr>Lesson 5.1 Using Letters as Numbers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2014-01-08T22:26:42Z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